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1" r:id="rId6"/>
    <p:sldId id="259" r:id="rId7"/>
    <p:sldId id="260" r:id="rId8"/>
    <p:sldId id="263" r:id="rId9"/>
    <p:sldId id="264" r:id="rId10"/>
    <p:sldId id="266" r:id="rId11"/>
    <p:sldId id="268" r:id="rId12"/>
    <p:sldId id="270" r:id="rId13"/>
    <p:sldId id="272" r:id="rId14"/>
    <p:sldId id="274" r:id="rId15"/>
    <p:sldId id="275" r:id="rId16"/>
    <p:sldId id="276" r:id="rId17"/>
    <p:sldId id="277" r:id="rId18"/>
    <p:sldId id="280" r:id="rId19"/>
    <p:sldId id="283" r:id="rId20"/>
    <p:sldId id="284" r:id="rId21"/>
    <p:sldId id="288" r:id="rId22"/>
    <p:sldId id="289" r:id="rId23"/>
    <p:sldId id="290" r:id="rId24"/>
    <p:sldId id="292" r:id="rId25"/>
    <p:sldId id="294" r:id="rId26"/>
    <p:sldId id="296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BBA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A80B-7C3B-42BF-920E-F8960742D51C}" type="datetimeFigureOut">
              <a:rPr lang="zh-TW" altLang="en-US" smtClean="0"/>
              <a:pPr/>
              <a:t>2011/3/26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99F5-5A53-4870-9DEA-FFC34AC219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A80B-7C3B-42BF-920E-F8960742D51C}" type="datetimeFigureOut">
              <a:rPr lang="zh-TW" altLang="en-US" smtClean="0"/>
              <a:pPr/>
              <a:t>2011/3/26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99F5-5A53-4870-9DEA-FFC34AC219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A80B-7C3B-42BF-920E-F8960742D51C}" type="datetimeFigureOut">
              <a:rPr lang="zh-TW" altLang="en-US" smtClean="0"/>
              <a:pPr/>
              <a:t>2011/3/26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99F5-5A53-4870-9DEA-FFC34AC219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A80B-7C3B-42BF-920E-F8960742D51C}" type="datetimeFigureOut">
              <a:rPr lang="zh-TW" altLang="en-US" smtClean="0"/>
              <a:pPr/>
              <a:t>2011/3/26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99F5-5A53-4870-9DEA-FFC34AC219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A80B-7C3B-42BF-920E-F8960742D51C}" type="datetimeFigureOut">
              <a:rPr lang="zh-TW" altLang="en-US" smtClean="0"/>
              <a:pPr/>
              <a:t>2011/3/26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99F5-5A53-4870-9DEA-FFC34AC219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A80B-7C3B-42BF-920E-F8960742D51C}" type="datetimeFigureOut">
              <a:rPr lang="zh-TW" altLang="en-US" smtClean="0"/>
              <a:pPr/>
              <a:t>2011/3/26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99F5-5A53-4870-9DEA-FFC34AC219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A80B-7C3B-42BF-920E-F8960742D51C}" type="datetimeFigureOut">
              <a:rPr lang="zh-TW" altLang="en-US" smtClean="0"/>
              <a:pPr/>
              <a:t>2011/3/26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99F5-5A53-4870-9DEA-FFC34AC219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A80B-7C3B-42BF-920E-F8960742D51C}" type="datetimeFigureOut">
              <a:rPr lang="zh-TW" altLang="en-US" smtClean="0"/>
              <a:pPr/>
              <a:t>2011/3/26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99F5-5A53-4870-9DEA-FFC34AC219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A80B-7C3B-42BF-920E-F8960742D51C}" type="datetimeFigureOut">
              <a:rPr lang="zh-TW" altLang="en-US" smtClean="0"/>
              <a:pPr/>
              <a:t>2011/3/26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99F5-5A53-4870-9DEA-FFC34AC219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A80B-7C3B-42BF-920E-F8960742D51C}" type="datetimeFigureOut">
              <a:rPr lang="zh-TW" altLang="en-US" smtClean="0"/>
              <a:pPr/>
              <a:t>2011/3/26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99F5-5A53-4870-9DEA-FFC34AC219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A80B-7C3B-42BF-920E-F8960742D51C}" type="datetimeFigureOut">
              <a:rPr lang="zh-TW" altLang="en-US" smtClean="0"/>
              <a:pPr/>
              <a:t>2011/3/26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99F5-5A53-4870-9DEA-FFC34AC219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3A80B-7C3B-42BF-920E-F8960742D51C}" type="datetimeFigureOut">
              <a:rPr lang="zh-TW" altLang="en-US" smtClean="0"/>
              <a:pPr/>
              <a:t>2011/3/26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A99F5-5A53-4870-9DEA-FFC34AC219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440159"/>
          </a:xfrm>
        </p:spPr>
        <p:txBody>
          <a:bodyPr>
            <a:normAutofit/>
          </a:bodyPr>
          <a:lstStyle/>
          <a:p>
            <a:r>
              <a:rPr lang="zh-TW" altLang="en-US" b="1" dirty="0" smtClean="0"/>
              <a:t>移花接木的嫁接栽培技巧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endParaRPr lang="zh-TW" alt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2060848"/>
            <a:ext cx="7704856" cy="4320480"/>
          </a:xfrm>
        </p:spPr>
        <p:txBody>
          <a:bodyPr>
            <a:noAutofit/>
          </a:bodyPr>
          <a:lstStyle/>
          <a:p>
            <a:r>
              <a:rPr lang="zh-TW" altLang="en-US" i="1" dirty="0">
                <a:solidFill>
                  <a:srgbClr val="57BBA8"/>
                </a:solidFill>
              </a:rPr>
              <a:t>嫁接</a:t>
            </a:r>
            <a:r>
              <a:rPr lang="zh-TW" altLang="en-US" dirty="0">
                <a:solidFill>
                  <a:srgbClr val="57BBA8"/>
                </a:solidFill>
              </a:rPr>
              <a:t>就是將不同的植物接合在一起，使成為一株植物的繁殖法。</a:t>
            </a:r>
            <a:r>
              <a:rPr lang="zh-TW" altLang="en-US" i="1" dirty="0">
                <a:solidFill>
                  <a:srgbClr val="57BBA8"/>
                </a:solidFill>
              </a:rPr>
              <a:t>嫁接</a:t>
            </a:r>
            <a:r>
              <a:rPr lang="zh-TW" altLang="en-US" dirty="0">
                <a:solidFill>
                  <a:srgbClr val="57BBA8"/>
                </a:solidFill>
              </a:rPr>
              <a:t>時上部的枝、芽稱為接穗，下部的枝幹或根部稱為砧木。</a:t>
            </a:r>
            <a:r>
              <a:rPr lang="zh-TW" altLang="en-US" i="1" dirty="0">
                <a:solidFill>
                  <a:srgbClr val="57BBA8"/>
                </a:solidFill>
              </a:rPr>
              <a:t>嫁接</a:t>
            </a:r>
            <a:r>
              <a:rPr lang="zh-TW" altLang="en-US" dirty="0">
                <a:solidFill>
                  <a:srgbClr val="57BBA8"/>
                </a:solidFill>
              </a:rPr>
              <a:t>常用於改良品種、促進開花、提高生產及觀</a:t>
            </a:r>
            <a:r>
              <a:rPr lang="zh-TW" altLang="en-US" dirty="0" smtClean="0">
                <a:solidFill>
                  <a:srgbClr val="57BBA8"/>
                </a:solidFill>
              </a:rPr>
              <a:t>賞</a:t>
            </a:r>
            <a:r>
              <a:rPr lang="en-US" altLang="zh-TW" dirty="0" smtClean="0">
                <a:solidFill>
                  <a:srgbClr val="57BBA8"/>
                </a:solidFill>
              </a:rPr>
              <a:t>,</a:t>
            </a:r>
            <a:r>
              <a:rPr lang="zh-TW" altLang="en-US" dirty="0">
                <a:solidFill>
                  <a:srgbClr val="57BBA8"/>
                </a:solidFill>
              </a:rPr>
              <a:t>移接到另一株植物體上，利用植物的癒合能力讓二者成而為一併繼續生長。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芽接</a:t>
            </a:r>
            <a:r>
              <a:rPr lang="en-US" altLang="zh-TW" dirty="0" smtClean="0"/>
              <a:t>-3</a:t>
            </a:r>
            <a:r>
              <a:rPr lang="zh-TW" altLang="en-US" dirty="0" smtClean="0"/>
              <a:t>   </a:t>
            </a:r>
            <a:r>
              <a:rPr lang="en-US" altLang="zh-TW" dirty="0" smtClean="0"/>
              <a:t>“</a:t>
            </a:r>
            <a:r>
              <a:rPr lang="zh-TW" altLang="en-US" dirty="0" smtClean="0"/>
              <a:t> </a:t>
            </a:r>
            <a:r>
              <a:rPr lang="en-US" altLang="zh-TW" dirty="0" smtClean="0"/>
              <a:t>T</a:t>
            </a:r>
            <a:r>
              <a:rPr lang="zh-TW" altLang="en-US" dirty="0" smtClean="0"/>
              <a:t> </a:t>
            </a:r>
            <a:r>
              <a:rPr lang="en-US" altLang="zh-TW" dirty="0" smtClean="0"/>
              <a:t>”</a:t>
            </a:r>
            <a:r>
              <a:rPr lang="zh-TW" altLang="en-US" dirty="0" smtClean="0"/>
              <a:t> 字剖皮</a:t>
            </a:r>
            <a:endParaRPr lang="zh-TW" altLang="en-US" dirty="0"/>
          </a:p>
        </p:txBody>
      </p:sp>
      <p:pic>
        <p:nvPicPr>
          <p:cNvPr id="4" name="Content Placeholder 3" descr="P10601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芽</a:t>
            </a:r>
            <a:r>
              <a:rPr lang="zh-TW" altLang="en-US" dirty="0" smtClean="0"/>
              <a:t>接</a:t>
            </a:r>
            <a:endParaRPr lang="zh-TW" altLang="en-US" dirty="0"/>
          </a:p>
        </p:txBody>
      </p:sp>
      <p:pic>
        <p:nvPicPr>
          <p:cNvPr id="4" name="Content Placeholder 3" descr="P10601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芽接</a:t>
            </a:r>
            <a:r>
              <a:rPr lang="en-US" altLang="zh-TW" dirty="0" smtClean="0"/>
              <a:t>-7</a:t>
            </a:r>
            <a:r>
              <a:rPr lang="zh-TW" altLang="en-US" dirty="0" smtClean="0"/>
              <a:t>    </a:t>
            </a:r>
            <a:r>
              <a:rPr lang="en-US" altLang="zh-TW" dirty="0" smtClean="0"/>
              <a:t>“</a:t>
            </a:r>
            <a:r>
              <a:rPr lang="zh-TW" altLang="en-US" dirty="0" smtClean="0"/>
              <a:t> 十 </a:t>
            </a:r>
            <a:r>
              <a:rPr lang="en-US" altLang="zh-TW" dirty="0" smtClean="0"/>
              <a:t>”</a:t>
            </a:r>
            <a:r>
              <a:rPr lang="zh-TW" altLang="en-US" dirty="0" smtClean="0"/>
              <a:t>字剖皮</a:t>
            </a:r>
            <a:endParaRPr lang="zh-TW" altLang="en-US" dirty="0"/>
          </a:p>
        </p:txBody>
      </p:sp>
      <p:pic>
        <p:nvPicPr>
          <p:cNvPr id="4" name="Content Placeholder 3" descr="P10601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靠接</a:t>
            </a:r>
            <a:r>
              <a:rPr lang="en-US" altLang="zh-TW" dirty="0" smtClean="0"/>
              <a:t>-1</a:t>
            </a:r>
            <a:endParaRPr lang="zh-TW" altLang="en-US" dirty="0"/>
          </a:p>
        </p:txBody>
      </p:sp>
      <p:pic>
        <p:nvPicPr>
          <p:cNvPr id="4" name="Content Placeholder 3" descr="P10601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靠接</a:t>
            </a:r>
            <a:r>
              <a:rPr lang="en-US" altLang="zh-TW" dirty="0" smtClean="0"/>
              <a:t>-2</a:t>
            </a:r>
            <a:endParaRPr lang="zh-TW" altLang="en-US" dirty="0"/>
          </a:p>
        </p:txBody>
      </p:sp>
      <p:pic>
        <p:nvPicPr>
          <p:cNvPr id="4" name="Content Placeholder 3" descr="P10601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靠接</a:t>
            </a:r>
            <a:r>
              <a:rPr lang="en-US" altLang="zh-TW" dirty="0" smtClean="0"/>
              <a:t>-4</a:t>
            </a:r>
            <a:endParaRPr lang="zh-TW" altLang="en-US" dirty="0"/>
          </a:p>
        </p:txBody>
      </p:sp>
      <p:pic>
        <p:nvPicPr>
          <p:cNvPr id="4" name="Content Placeholder 3" descr="P10601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講師</a:t>
            </a:r>
            <a:r>
              <a:rPr lang="en-US" altLang="zh-TW" dirty="0" smtClean="0"/>
              <a:t>:</a:t>
            </a:r>
            <a:r>
              <a:rPr lang="zh-TW" altLang="en-US" dirty="0" smtClean="0"/>
              <a:t>姜陳玉嬌   挿接、劈接、嵌接劈接</a:t>
            </a:r>
            <a:r>
              <a:rPr lang="en-US" altLang="zh-TW" dirty="0" smtClean="0"/>
              <a:t>-1</a:t>
            </a:r>
            <a:endParaRPr lang="zh-TW" altLang="en-US" dirty="0"/>
          </a:p>
        </p:txBody>
      </p:sp>
      <p:pic>
        <p:nvPicPr>
          <p:cNvPr id="4" name="Content Placeholder 3" descr="P10601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劈接</a:t>
            </a:r>
            <a:r>
              <a:rPr lang="en-US" altLang="zh-TW" dirty="0" smtClean="0"/>
              <a:t>-2</a:t>
            </a:r>
            <a:endParaRPr lang="zh-TW" altLang="en-US" dirty="0"/>
          </a:p>
        </p:txBody>
      </p:sp>
      <p:pic>
        <p:nvPicPr>
          <p:cNvPr id="4" name="Content Placeholder 3" descr="P10601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挿接</a:t>
            </a:r>
            <a:endParaRPr lang="zh-TW" altLang="en-US" dirty="0"/>
          </a:p>
        </p:txBody>
      </p:sp>
      <p:pic>
        <p:nvPicPr>
          <p:cNvPr id="4" name="Content Placeholder 3" descr="P10601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28800"/>
            <a:ext cx="7560840" cy="489923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挿接</a:t>
            </a:r>
            <a:endParaRPr lang="zh-TW" altLang="en-US" dirty="0"/>
          </a:p>
        </p:txBody>
      </p:sp>
      <p:pic>
        <p:nvPicPr>
          <p:cNvPr id="4" name="Content Placeholder 3" descr="P10601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嫁接優點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優點</a:t>
            </a:r>
            <a:r>
              <a:rPr lang="en-US" altLang="zh-TW" b="1" dirty="0" smtClean="0"/>
              <a:t>:</a:t>
            </a:r>
          </a:p>
          <a:p>
            <a:r>
              <a:rPr lang="en-US" altLang="zh-TW" b="1" dirty="0" smtClean="0"/>
              <a:t>1.</a:t>
            </a:r>
            <a:r>
              <a:rPr lang="zh-TW" altLang="en-US" b="1" dirty="0" smtClean="0"/>
              <a:t>繁殖</a:t>
            </a:r>
            <a:r>
              <a:rPr lang="en-US" altLang="zh-TW" b="1" dirty="0" smtClean="0"/>
              <a:t>:</a:t>
            </a:r>
            <a:r>
              <a:rPr lang="zh-TW" altLang="en-US" sz="2000" dirty="0" smtClean="0"/>
              <a:t>有些植物的幼枝不能以扦插等方式繁殖，因此採用嫁接。</a:t>
            </a:r>
            <a:endParaRPr lang="en-US" altLang="zh-TW" sz="2000" b="1" dirty="0" smtClean="0"/>
          </a:p>
          <a:p>
            <a:r>
              <a:rPr lang="en-US" altLang="zh-TW" b="1" dirty="0" smtClean="0"/>
              <a:t>2.</a:t>
            </a:r>
            <a:r>
              <a:rPr lang="zh-TW" altLang="en-US" b="1" dirty="0" smtClean="0"/>
              <a:t>雜交</a:t>
            </a:r>
            <a:r>
              <a:rPr lang="zh-TW" altLang="en-US" dirty="0" smtClean="0"/>
              <a:t>：</a:t>
            </a:r>
            <a:r>
              <a:rPr lang="zh-TW" altLang="en-US" sz="2000" dirty="0" smtClean="0"/>
              <a:t>嫁接可以縮短果樹和花卉繁殖的成熟期。</a:t>
            </a:r>
            <a:endParaRPr lang="en-US" altLang="zh-TW" sz="2000" dirty="0" smtClean="0"/>
          </a:p>
          <a:p>
            <a:r>
              <a:rPr lang="en-US" altLang="zh-TW" dirty="0" smtClean="0"/>
              <a:t>3.</a:t>
            </a:r>
            <a:r>
              <a:rPr lang="zh-TW" altLang="en-US" b="1" dirty="0" smtClean="0"/>
              <a:t>矮化</a:t>
            </a:r>
            <a:r>
              <a:rPr lang="zh-TW" altLang="en-US" dirty="0" smtClean="0"/>
              <a:t>：</a:t>
            </a:r>
            <a:r>
              <a:rPr lang="zh-TW" altLang="en-US" sz="2000" dirty="0" smtClean="0"/>
              <a:t>誘使幼枝矮化。可以使許多果樹栽種密度更大，並使果   實結果早而大，品質好。以此提高產量。</a:t>
            </a:r>
            <a:endParaRPr lang="en-US" altLang="zh-TW" sz="2000" dirty="0" smtClean="0"/>
          </a:p>
          <a:p>
            <a:r>
              <a:rPr lang="en-US" altLang="zh-TW" dirty="0" smtClean="0"/>
              <a:t>4.</a:t>
            </a:r>
            <a:r>
              <a:rPr lang="zh-TW" altLang="en-US" b="1" dirty="0" smtClean="0"/>
              <a:t>修補</a:t>
            </a:r>
            <a:r>
              <a:rPr lang="en-US" altLang="zh-TW" b="1" dirty="0" smtClean="0"/>
              <a:t>:</a:t>
            </a:r>
            <a:r>
              <a:rPr lang="zh-TW" altLang="en-US" sz="2000" dirty="0" smtClean="0"/>
              <a:t>修補受</a:t>
            </a:r>
            <a:r>
              <a:rPr lang="zh-TW" altLang="en-US" sz="2000" dirty="0"/>
              <a:t>病蟲害</a:t>
            </a:r>
            <a:r>
              <a:rPr lang="zh-TW" altLang="en-US" sz="2000" dirty="0" smtClean="0"/>
              <a:t>或機械損傷的苗木。</a:t>
            </a:r>
            <a:endParaRPr lang="en-US" altLang="zh-TW" sz="2000" dirty="0" smtClean="0"/>
          </a:p>
          <a:p>
            <a:r>
              <a:rPr lang="en-US" altLang="zh-TW" sz="2000" dirty="0" smtClean="0"/>
              <a:t>5.</a:t>
            </a:r>
            <a:r>
              <a:rPr lang="zh-TW" altLang="en-US" sz="3600" b="1" dirty="0" smtClean="0"/>
              <a:t>優生</a:t>
            </a:r>
            <a:r>
              <a:rPr lang="en-US" altLang="zh-TW" sz="3600" b="1" dirty="0" smtClean="0"/>
              <a:t>:</a:t>
            </a:r>
            <a:r>
              <a:rPr lang="zh-TW" altLang="en-US" sz="3600" b="1" dirty="0" smtClean="0"/>
              <a:t> </a:t>
            </a:r>
            <a:r>
              <a:rPr lang="zh-TW" altLang="en-US" sz="2000" dirty="0" smtClean="0"/>
              <a:t>移接優良品種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增加甜度或果量、適應氣候和土質。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講師</a:t>
            </a:r>
            <a:r>
              <a:rPr lang="en-US" altLang="zh-TW" dirty="0" smtClean="0"/>
              <a:t>:</a:t>
            </a:r>
            <a:r>
              <a:rPr lang="zh-TW" altLang="en-US" dirty="0" smtClean="0"/>
              <a:t>陳金龍   立接、側接、工接</a:t>
            </a:r>
            <a:endParaRPr lang="zh-TW" altLang="en-US" dirty="0"/>
          </a:p>
        </p:txBody>
      </p:sp>
      <p:pic>
        <p:nvPicPr>
          <p:cNvPr id="4" name="Content Placeholder 3" descr="P10601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8136904" cy="523858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立</a:t>
            </a:r>
            <a:r>
              <a:rPr lang="zh-TW" altLang="en-US" dirty="0" smtClean="0"/>
              <a:t>接</a:t>
            </a:r>
            <a:endParaRPr lang="zh-TW" altLang="en-US" dirty="0"/>
          </a:p>
        </p:txBody>
      </p:sp>
      <p:pic>
        <p:nvPicPr>
          <p:cNvPr id="4" name="Content Placeholder 3" descr="P10601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7416824" cy="507656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立</a:t>
            </a:r>
            <a:r>
              <a:rPr lang="zh-TW" altLang="en-US" smtClean="0"/>
              <a:t>接</a:t>
            </a:r>
            <a:endParaRPr lang="zh-TW" altLang="en-US" dirty="0"/>
          </a:p>
        </p:txBody>
      </p:sp>
      <p:pic>
        <p:nvPicPr>
          <p:cNvPr id="4" name="Content Placeholder 3" descr="P10602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7704856" cy="496855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側接</a:t>
            </a:r>
            <a:r>
              <a:rPr lang="en-US" altLang="zh-TW" dirty="0" smtClean="0"/>
              <a:t>-1</a:t>
            </a:r>
            <a:endParaRPr lang="zh-TW" altLang="en-US" dirty="0"/>
          </a:p>
        </p:txBody>
      </p:sp>
      <p:pic>
        <p:nvPicPr>
          <p:cNvPr id="4" name="Content Placeholder 3" descr="P10602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側接</a:t>
            </a:r>
            <a:r>
              <a:rPr lang="en-US" altLang="zh-TW" dirty="0" smtClean="0"/>
              <a:t>-2</a:t>
            </a:r>
            <a:endParaRPr lang="zh-TW" altLang="en-US" dirty="0"/>
          </a:p>
        </p:txBody>
      </p:sp>
      <p:pic>
        <p:nvPicPr>
          <p:cNvPr id="4" name="Content Placeholder 3" descr="P10602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7776864" cy="511256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工接</a:t>
            </a:r>
            <a:r>
              <a:rPr lang="en-US" altLang="zh-TW" dirty="0" smtClean="0"/>
              <a:t>-1</a:t>
            </a:r>
            <a:endParaRPr lang="zh-TW" altLang="en-US" dirty="0"/>
          </a:p>
        </p:txBody>
      </p:sp>
      <p:pic>
        <p:nvPicPr>
          <p:cNvPr id="4" name="Content Placeholder 3" descr="P10602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7632848" cy="502255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工接</a:t>
            </a:r>
            <a:r>
              <a:rPr lang="en-US" altLang="zh-TW" dirty="0" smtClean="0"/>
              <a:t>-2</a:t>
            </a:r>
            <a:endParaRPr lang="zh-TW" altLang="en-US" dirty="0"/>
          </a:p>
        </p:txBody>
      </p:sp>
      <p:pic>
        <p:nvPicPr>
          <p:cNvPr id="4" name="Content Placeholder 3" descr="P10602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7632848" cy="496855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蔬果嫁接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茄子苗</a:t>
            </a:r>
            <a:r>
              <a:rPr lang="en-US" altLang="zh-TW" dirty="0" smtClean="0"/>
              <a:t>:</a:t>
            </a:r>
            <a:r>
              <a:rPr lang="zh-TW" altLang="en-US" dirty="0" smtClean="0"/>
              <a:t>主</a:t>
            </a:r>
            <a:r>
              <a:rPr lang="zh-TW" altLang="en-US" dirty="0"/>
              <a:t>要以茄子為砧木；</a:t>
            </a:r>
            <a:r>
              <a:rPr lang="zh-TW" altLang="en-US" dirty="0">
                <a:solidFill>
                  <a:srgbClr val="FF0000"/>
                </a:solidFill>
              </a:rPr>
              <a:t>番茄</a:t>
            </a:r>
            <a:r>
              <a:rPr lang="zh-TW" altLang="en-US" dirty="0"/>
              <a:t>為穗</a:t>
            </a:r>
            <a:r>
              <a:rPr lang="zh-TW" altLang="en-US" dirty="0" smtClean="0"/>
              <a:t>木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絲瓜苗</a:t>
            </a:r>
            <a:r>
              <a:rPr lang="en-US" altLang="zh-TW" dirty="0" smtClean="0"/>
              <a:t>:</a:t>
            </a:r>
            <a:r>
              <a:rPr lang="zh-TW" altLang="en-US" dirty="0" smtClean="0"/>
              <a:t>主要以絲瓜為砧木；</a:t>
            </a:r>
            <a:r>
              <a:rPr lang="zh-TW" altLang="en-US" dirty="0" smtClean="0">
                <a:solidFill>
                  <a:srgbClr val="FF0000"/>
                </a:solidFill>
              </a:rPr>
              <a:t>苦瓜</a:t>
            </a:r>
            <a:r>
              <a:rPr lang="zh-TW" altLang="en-US" dirty="0" smtClean="0"/>
              <a:t>為穗木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南瓜苗</a:t>
            </a:r>
            <a:r>
              <a:rPr lang="en-US" altLang="zh-TW" dirty="0" smtClean="0"/>
              <a:t>:</a:t>
            </a:r>
            <a:r>
              <a:rPr lang="zh-TW" altLang="en-US" dirty="0" smtClean="0"/>
              <a:t>主要以南瓜為砧木；</a:t>
            </a:r>
            <a:r>
              <a:rPr lang="zh-TW" altLang="en-US" dirty="0" smtClean="0">
                <a:solidFill>
                  <a:srgbClr val="FF0000"/>
                </a:solidFill>
              </a:rPr>
              <a:t>苦瓜</a:t>
            </a:r>
            <a:r>
              <a:rPr lang="zh-TW" altLang="en-US" dirty="0" smtClean="0"/>
              <a:t>為穗木</a:t>
            </a:r>
            <a:endParaRPr lang="en-US" altLang="zh-TW" dirty="0" smtClean="0"/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蒲瓜苗</a:t>
            </a:r>
            <a:r>
              <a:rPr lang="en-US" altLang="zh-TW" dirty="0" smtClean="0"/>
              <a:t>:</a:t>
            </a:r>
            <a:r>
              <a:rPr lang="zh-TW" altLang="en-US" dirty="0" smtClean="0"/>
              <a:t>主要以蒲瓜為砧木；</a:t>
            </a:r>
            <a:r>
              <a:rPr lang="zh-TW" altLang="en-US" dirty="0" smtClean="0">
                <a:solidFill>
                  <a:srgbClr val="FF0000"/>
                </a:solidFill>
              </a:rPr>
              <a:t>西瓜</a:t>
            </a:r>
            <a:r>
              <a:rPr lang="zh-TW" altLang="en-US" dirty="0" smtClean="0"/>
              <a:t>為穗木</a:t>
            </a:r>
            <a:endParaRPr lang="en-US" altLang="zh-TW" dirty="0" smtClean="0"/>
          </a:p>
          <a:p>
            <a:r>
              <a:rPr lang="en-US" altLang="zh-TW" dirty="0" smtClean="0"/>
              <a:t>5.</a:t>
            </a:r>
            <a:r>
              <a:rPr lang="zh-TW" altLang="en-US" dirty="0" smtClean="0"/>
              <a:t>南瓜苗</a:t>
            </a:r>
            <a:r>
              <a:rPr lang="en-US" altLang="zh-TW" dirty="0" smtClean="0"/>
              <a:t>:</a:t>
            </a:r>
            <a:r>
              <a:rPr lang="zh-TW" altLang="en-US" dirty="0" smtClean="0"/>
              <a:t>主要以南瓜為砧木；</a:t>
            </a:r>
            <a:r>
              <a:rPr lang="zh-TW" altLang="en-US" dirty="0" smtClean="0">
                <a:solidFill>
                  <a:srgbClr val="FF0000"/>
                </a:solidFill>
              </a:rPr>
              <a:t>西瓜</a:t>
            </a:r>
            <a:r>
              <a:rPr lang="zh-TW" altLang="en-US" dirty="0" smtClean="0"/>
              <a:t>為穗木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http://v.ku6.com/show/1-601Jg9wV-1z-it.html</a:t>
            </a:r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植物嫁接要點</a:t>
            </a:r>
            <a:r>
              <a:rPr lang="en-US" altLang="zh-TW" dirty="0" smtClean="0"/>
              <a:t>-1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b="1" dirty="0" smtClean="0"/>
              <a:t>選</a:t>
            </a:r>
            <a:r>
              <a:rPr lang="zh-TW" altLang="en-US" b="1" dirty="0"/>
              <a:t>擇適當的接</a:t>
            </a:r>
            <a:r>
              <a:rPr lang="zh-TW" altLang="en-US" b="1" dirty="0" smtClean="0"/>
              <a:t>穗</a:t>
            </a:r>
            <a:r>
              <a:rPr lang="en-US" altLang="zh-TW" b="1" dirty="0" smtClean="0"/>
              <a:t>:</a:t>
            </a:r>
            <a:r>
              <a:rPr lang="zh-TW" altLang="en-US" dirty="0"/>
              <a:t>嫁接就是將不同的植物接合在一起，使成為一株植物的繁殖法。嫁接時上部的枝、芽稱為接穗，下部的枝幹或根部稱為砧木。嫁接常用於改良品種、促進開花、提高生產及觀賞價值，或繁殖扦插不易發根的植物。科、屬相近的植物才適合嫁接，親緣愈接近，嫁接成活率愈高。嫁接落葉樹以冬季休眠後，春季欲萌芽時最佳，常綠樹則以春季開始進入生長盛期時最佳。接穗應從健康母株剪取，選擇去年生，無病蟲害、充實飽滿的枝條，從主幹下部長出的纖弱枝或徒長枝，均不適合作為接穗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植物嫁接要點</a:t>
            </a:r>
            <a:r>
              <a:rPr lang="en-US" altLang="zh-TW" dirty="0" smtClean="0"/>
              <a:t>-2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剪</a:t>
            </a:r>
            <a:r>
              <a:rPr lang="zh-TW" altLang="en-US" b="1" dirty="0"/>
              <a:t>取接</a:t>
            </a:r>
            <a:r>
              <a:rPr lang="zh-TW" altLang="en-US" b="1" dirty="0" smtClean="0"/>
              <a:t>穗</a:t>
            </a:r>
            <a:r>
              <a:rPr lang="en-US" altLang="zh-TW" b="1" dirty="0" smtClean="0"/>
              <a:t>:</a:t>
            </a:r>
            <a:r>
              <a:rPr lang="zh-TW" altLang="en-US" dirty="0"/>
              <a:t>選擇節間短而充實，生長強盛的枝條，剪中段帶有 </a:t>
            </a:r>
            <a:r>
              <a:rPr lang="en-US" altLang="zh-TW" dirty="0"/>
              <a:t>1-2 </a:t>
            </a:r>
            <a:r>
              <a:rPr lang="zh-TW" altLang="en-US" dirty="0"/>
              <a:t>個發育良好的葉芽作接穗，不可有花芽。將接穗頂部平切，下部斜切約 </a:t>
            </a:r>
            <a:r>
              <a:rPr lang="en-US" altLang="zh-TW" dirty="0"/>
              <a:t>45 </a:t>
            </a:r>
            <a:r>
              <a:rPr lang="zh-TW" altLang="en-US" dirty="0"/>
              <a:t>度，再於另一面輕削約一半樹皮，深達木質部，使形成層露出。削切時應使用鋒利的刀具，切口要平滑順暢，宜一刀而下，乾淨俐落，若凹凸不平則接穗和砧木不易密合，嫁接較易失敗。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植物嫁接要點</a:t>
            </a:r>
            <a:r>
              <a:rPr lang="en-US" altLang="zh-TW" dirty="0" smtClean="0"/>
              <a:t>-3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砧</a:t>
            </a:r>
            <a:r>
              <a:rPr lang="zh-TW" altLang="en-US" b="1" dirty="0"/>
              <a:t>木處</a:t>
            </a:r>
            <a:r>
              <a:rPr lang="zh-TW" altLang="en-US" b="1" dirty="0" smtClean="0"/>
              <a:t>理</a:t>
            </a:r>
            <a:r>
              <a:rPr lang="en-US" altLang="zh-TW" b="1" dirty="0" smtClean="0"/>
              <a:t>:</a:t>
            </a:r>
            <a:r>
              <a:rPr lang="zh-TW" altLang="en-US" dirty="0"/>
              <a:t>砧木宜選擇三年生以下的枝幹，由形成層處削開樹皮，向下縱切，切口亦需平滑順暢，縱切長度約與接穗削面之長度相等。再將接穗削面露出形成層的部位，插入砧木形成層的部位，對齊放置，並用膠帶或繩線緊密固定。接穗與砧木的形成層接觸面積愈大，切口充分密接而無空隙，嫁接愈容易癒合成活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植物嫁接要點</a:t>
            </a:r>
            <a:r>
              <a:rPr lang="en-US" altLang="zh-TW" dirty="0" smtClean="0"/>
              <a:t>-4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嫁</a:t>
            </a:r>
            <a:r>
              <a:rPr lang="zh-TW" altLang="en-US" b="1" dirty="0"/>
              <a:t>接後的管</a:t>
            </a:r>
            <a:r>
              <a:rPr lang="zh-TW" altLang="en-US" b="1" dirty="0" smtClean="0"/>
              <a:t>理</a:t>
            </a:r>
            <a:r>
              <a:rPr lang="en-US" altLang="zh-TW" b="1" dirty="0" smtClean="0"/>
              <a:t>:</a:t>
            </a:r>
            <a:r>
              <a:rPr lang="zh-TW" altLang="en-US" dirty="0"/>
              <a:t>嫁接完成後，應套上塑膠袋包裹密封，保持高濕度，並外覆一層報紙加以遮蔭，防止水分蒸散。約二週後可從上方觀察接穗，若已發芽表示嫁接成功。再經約一個月後，才能移除報紙和塑膠袋。約三個月後，再最後移除嫁接時綑綁的膠帶或繩線，讓其正常生長。嫁接後由砧木長出的嫩芽應隨時摘除，以免消耗養分，影響癒合</a:t>
            </a:r>
            <a:r>
              <a:rPr lang="zh-TW" altLang="en-US" dirty="0" smtClean="0"/>
              <a:t>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溫度</a:t>
            </a:r>
            <a:r>
              <a:rPr lang="en-US" altLang="zh-TW" dirty="0" smtClean="0"/>
              <a:t>+</a:t>
            </a:r>
            <a:r>
              <a:rPr lang="zh-TW" altLang="en-US" dirty="0" smtClean="0"/>
              <a:t>濕度</a:t>
            </a:r>
            <a:r>
              <a:rPr lang="en-US" altLang="zh-TW" dirty="0" smtClean="0"/>
              <a:t>+</a:t>
            </a:r>
            <a:endParaRPr lang="zh-TW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植物嫁接要點</a:t>
            </a:r>
            <a:r>
              <a:rPr lang="en-US" altLang="zh-TW" dirty="0" smtClean="0"/>
              <a:t>-5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園藝作物採用嫁接栽培，例如玫瑰、桃子、芒果、柑橘、蘋果等，因為屬於無性繁殖的嫁接，既可以保留原植物的優良性狀，又能提早收成，省卻由種子至開花結果的漫長等待。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佳</a:t>
            </a:r>
            <a:r>
              <a:rPr lang="en-US" altLang="zh-TW" dirty="0" smtClean="0"/>
              <a:t>:</a:t>
            </a:r>
            <a:r>
              <a:rPr lang="zh-TW" altLang="en-US" dirty="0" smtClean="0"/>
              <a:t>桔</a:t>
            </a:r>
            <a:r>
              <a:rPr lang="en-US" altLang="zh-TW" dirty="0" smtClean="0"/>
              <a:t>+</a:t>
            </a:r>
            <a:r>
              <a:rPr lang="zh-TW" altLang="en-US" dirty="0" smtClean="0"/>
              <a:t>橙</a:t>
            </a:r>
            <a:r>
              <a:rPr lang="en-US" altLang="zh-TW" dirty="0" smtClean="0"/>
              <a:t>+</a:t>
            </a:r>
            <a:r>
              <a:rPr lang="zh-TW" altLang="en-US" dirty="0" smtClean="0"/>
              <a:t>柚</a:t>
            </a:r>
            <a:r>
              <a:rPr lang="en-US" altLang="zh-TW" dirty="0" smtClean="0"/>
              <a:t>),(</a:t>
            </a:r>
            <a:r>
              <a:rPr lang="zh-TW" altLang="en-US" dirty="0" smtClean="0"/>
              <a:t>不佳</a:t>
            </a:r>
            <a:r>
              <a:rPr lang="en-US" altLang="zh-TW" dirty="0" smtClean="0"/>
              <a:t>:</a:t>
            </a:r>
            <a:r>
              <a:rPr lang="zh-TW" altLang="en-US" dirty="0" smtClean="0"/>
              <a:t>桔</a:t>
            </a:r>
            <a:r>
              <a:rPr lang="en-US" altLang="zh-TW" dirty="0" smtClean="0"/>
              <a:t>+</a:t>
            </a:r>
            <a:r>
              <a:rPr lang="zh-TW" altLang="en-US" dirty="0" smtClean="0"/>
              <a:t>檸檬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嫁接成功的一個重要條件是接穗與砧木親緣要相近，因為關係越親，其代謝行為、分泌的化學物質越相近，排斥物質也較少。</a:t>
            </a:r>
            <a:endParaRPr lang="zh-TW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講師</a:t>
            </a:r>
            <a:r>
              <a:rPr lang="en-US" altLang="zh-TW" dirty="0" smtClean="0"/>
              <a:t>: </a:t>
            </a:r>
            <a:r>
              <a:rPr lang="zh-TW" altLang="en-US" dirty="0" smtClean="0"/>
              <a:t>涂增銘   芽接、靠接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芽接</a:t>
            </a:r>
            <a:r>
              <a:rPr lang="en-US" altLang="zh-TW" dirty="0" smtClean="0"/>
              <a:t>-1</a:t>
            </a:r>
            <a:r>
              <a:rPr lang="zh-TW" altLang="en-US" dirty="0" smtClean="0"/>
              <a:t>   </a:t>
            </a:r>
            <a:r>
              <a:rPr lang="en-US" altLang="zh-TW" dirty="0" smtClean="0"/>
              <a:t>(</a:t>
            </a:r>
            <a:r>
              <a:rPr lang="zh-TW" altLang="en-US" dirty="0" smtClean="0"/>
              <a:t> </a:t>
            </a:r>
            <a:r>
              <a:rPr lang="en-US" altLang="zh-TW" dirty="0" smtClean="0"/>
              <a:t>T</a:t>
            </a:r>
            <a:r>
              <a:rPr lang="zh-TW" altLang="en-US" dirty="0" smtClean="0"/>
              <a:t> 、 十 、 工 </a:t>
            </a:r>
            <a:r>
              <a:rPr lang="en-US" altLang="zh-TW" dirty="0" smtClean="0"/>
              <a:t>)</a:t>
            </a:r>
            <a:r>
              <a:rPr lang="zh-TW" altLang="en-US" dirty="0" smtClean="0"/>
              <a:t>  字剖皮</a:t>
            </a:r>
            <a:endParaRPr lang="zh-TW" altLang="en-US" dirty="0"/>
          </a:p>
        </p:txBody>
      </p:sp>
      <p:pic>
        <p:nvPicPr>
          <p:cNvPr id="4" name="Content Placeholder 3" descr="P10601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1343</Words>
  <Application>Microsoft Office PowerPoint</Application>
  <PresentationFormat>On-screen Show (4:3)</PresentationFormat>
  <Paragraphs>46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移花接木的嫁接栽培技巧 </vt:lpstr>
      <vt:lpstr>嫁接優點</vt:lpstr>
      <vt:lpstr>蔬果嫁接</vt:lpstr>
      <vt:lpstr>植物嫁接要點-1</vt:lpstr>
      <vt:lpstr>植物嫁接要點-2</vt:lpstr>
      <vt:lpstr>植物嫁接要點-3</vt:lpstr>
      <vt:lpstr>植物嫁接要點-4</vt:lpstr>
      <vt:lpstr>植物嫁接要點-5</vt:lpstr>
      <vt:lpstr>講師: 涂增銘   芽接、靠接 芽接-1   ( T 、 十 、 工 )  字剖皮</vt:lpstr>
      <vt:lpstr>芽接-3   “ T ” 字剖皮</vt:lpstr>
      <vt:lpstr>芽接</vt:lpstr>
      <vt:lpstr>芽接-7    “ 十 ”字剖皮</vt:lpstr>
      <vt:lpstr>靠接-1</vt:lpstr>
      <vt:lpstr>靠接-2</vt:lpstr>
      <vt:lpstr>靠接-4</vt:lpstr>
      <vt:lpstr>講師:姜陳玉嬌   挿接、劈接、嵌接劈接-1</vt:lpstr>
      <vt:lpstr>劈接-2</vt:lpstr>
      <vt:lpstr>挿接</vt:lpstr>
      <vt:lpstr>挿接</vt:lpstr>
      <vt:lpstr>講師:陳金龍   立接、側接、工接</vt:lpstr>
      <vt:lpstr>立接</vt:lpstr>
      <vt:lpstr>立接</vt:lpstr>
      <vt:lpstr>側接-1</vt:lpstr>
      <vt:lpstr>側接-2</vt:lpstr>
      <vt:lpstr>工接-1</vt:lpstr>
      <vt:lpstr>工接-2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移花接木的嫁接栽培技巧                                     邱啓宜 2011-03-26</dc:title>
  <dc:creator>Rick</dc:creator>
  <cp:lastModifiedBy>Rick</cp:lastModifiedBy>
  <cp:revision>11</cp:revision>
  <dcterms:created xsi:type="dcterms:W3CDTF">2011-03-23T22:44:39Z</dcterms:created>
  <dcterms:modified xsi:type="dcterms:W3CDTF">2011-03-27T05:16:44Z</dcterms:modified>
</cp:coreProperties>
</file>